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8" r:id="rId5"/>
    <p:sldId id="346" r:id="rId6"/>
    <p:sldId id="339" r:id="rId7"/>
    <p:sldId id="335" r:id="rId8"/>
    <p:sldId id="336" r:id="rId9"/>
    <p:sldId id="345" r:id="rId10"/>
    <p:sldId id="343" r:id="rId11"/>
    <p:sldId id="348" r:id="rId12"/>
    <p:sldId id="347" r:id="rId13"/>
    <p:sldId id="340" r:id="rId14"/>
    <p:sldId id="338" r:id="rId15"/>
    <p:sldId id="344" r:id="rId16"/>
    <p:sldId id="341" r:id="rId17"/>
    <p:sldId id="349" r:id="rId18"/>
    <p:sldId id="342" r:id="rId19"/>
    <p:sldId id="33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7" autoAdjust="0"/>
    <p:restoredTop sz="79118" autoAdjust="0"/>
  </p:normalViewPr>
  <p:slideViewPr>
    <p:cSldViewPr snapToGrid="0">
      <p:cViewPr varScale="1">
        <p:scale>
          <a:sx n="72" d="100"/>
          <a:sy n="72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https://youtu.be/7RY3gSdKRn0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4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https://youtu.be/gM3KIvZO5oU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5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https://www.youtube.com/watch?v=dRl8EIhrQjQ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0BC5-116C-42CF-8B28-245F66D506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9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Rl8EIhrQj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3KIvZO5oU" TargetMode="Externa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om.net/social-media-teen-mental-health" TargetMode="External"/><Relationship Id="rId2" Type="http://schemas.openxmlformats.org/officeDocument/2006/relationships/hyperlink" Target="https://www-sciencedirect-com.ezproxy1.lib.asu.edu/science/article/pii/S014019711730131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EGdlpaWi3rc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thediagonal.com/2012/01/31/inside-the-weird-teenage-brain/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gif"/><Relationship Id="rId4" Type="http://schemas.openxmlformats.org/officeDocument/2006/relationships/image" Target="../media/image3.png"/><Relationship Id="rId9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ffWFd_6bJ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RY3gSdKRn0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7933" y="4187408"/>
            <a:ext cx="9152389" cy="1092122"/>
          </a:xfrm>
        </p:spPr>
        <p:txBody>
          <a:bodyPr>
            <a:noAutofit/>
          </a:bodyPr>
          <a:lstStyle/>
          <a:p>
            <a:r>
              <a:rPr lang="en-US" sz="3900" dirty="0"/>
              <a:t>Teen Brain Development &amp; Social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rmAutofit/>
          </a:bodyPr>
          <a:lstStyle/>
          <a:p>
            <a:r>
              <a:rPr lang="en-US" sz="1800" dirty="0">
                <a:highlight>
                  <a:srgbClr val="808080"/>
                </a:highlight>
              </a:rPr>
              <a:t>Authors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B47963-5549-4A98-8374-95B2171954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196266-F1CA-4985-A707-619EC695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728"/>
            <a:ext cx="12192000" cy="537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EEF842-282D-4586-A30B-C494DFA1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395" y="340159"/>
            <a:ext cx="6725285" cy="868743"/>
          </a:xfrm>
        </p:spPr>
        <p:txBody>
          <a:bodyPr>
            <a:normAutofit/>
          </a:bodyPr>
          <a:lstStyle/>
          <a:p>
            <a:pPr algn="r"/>
            <a:r>
              <a:rPr lang="en-US" sz="2600" dirty="0">
                <a:solidFill>
                  <a:schemeClr val="accent1"/>
                </a:solidFill>
              </a:rPr>
              <a:t>How does social media influence teenagers’ brain development?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F43E51-4174-4CD9-88BB-22887AB5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213767"/>
            <a:ext cx="7762638" cy="4154524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700" dirty="0"/>
              <a:t>Peer acceptance or rejection important role in adolescent developmental stage; must look at social media use</a:t>
            </a:r>
          </a:p>
          <a:p>
            <a:r>
              <a:rPr lang="en-US" sz="1700" dirty="0"/>
              <a:t>Teens have elevated emotional sensitivity; paired with acceptance or rejection in social media platforms may cause teens to be especially reactive to emotion-arousing media</a:t>
            </a:r>
          </a:p>
          <a:p>
            <a:r>
              <a:rPr lang="en-US" sz="1700" dirty="0"/>
              <a:t>Increased activity in orbitofrontal cortex </a:t>
            </a:r>
            <a:r>
              <a:rPr lang="en-US" sz="1400" dirty="0"/>
              <a:t>(decision-making), </a:t>
            </a:r>
            <a:r>
              <a:rPr lang="en-US" sz="1700" dirty="0"/>
              <a:t>insula </a:t>
            </a:r>
            <a:r>
              <a:rPr lang="en-US" sz="1400" dirty="0"/>
              <a:t>(processes bodily sensations &amp; emotional experience), </a:t>
            </a:r>
            <a:r>
              <a:rPr lang="en-US" sz="1700" dirty="0"/>
              <a:t>and dorsal anterior cingulate cortex </a:t>
            </a:r>
            <a:r>
              <a:rPr lang="en-US" sz="1400" dirty="0"/>
              <a:t>(empathy, impulse control, and emotion) </a:t>
            </a:r>
            <a:r>
              <a:rPr lang="en-US" sz="1700" dirty="0"/>
              <a:t>areas in the brain during exclusion or rejection over social media, which can indicate negative emotions</a:t>
            </a:r>
          </a:p>
          <a:p>
            <a:r>
              <a:rPr lang="en-US" sz="1700" dirty="0"/>
              <a:t>Behaviors can adjust depending on positive or negative peer feedback (profile pics/music preference)</a:t>
            </a:r>
          </a:p>
          <a:p>
            <a:r>
              <a:rPr lang="en-US" sz="1700" dirty="0"/>
              <a:t>Future research: differences in how various social media is perceived (popular, sensationalist, fake, etc.) and what causes heighted emotional arousal</a:t>
            </a:r>
          </a:p>
          <a:p>
            <a:r>
              <a:rPr lang="en-US" sz="1700" dirty="0"/>
              <a:t>Future research: Possibility of need for emotional control/regulation training in video games or other immersive online environments </a:t>
            </a:r>
            <a:r>
              <a:rPr lang="en-US" sz="1700" dirty="0">
                <a:sym typeface="Wingdings" panose="05000000000000000000" pitchFamily="2" charset="2"/>
              </a:rPr>
              <a:t> coping strategies, calming techniques, behavioral control, and dealing with anxiety or stress</a:t>
            </a:r>
          </a:p>
          <a:p>
            <a:r>
              <a:rPr lang="en-US" sz="1700" dirty="0">
                <a:sym typeface="Wingdings" panose="05000000000000000000" pitchFamily="2" charset="2"/>
              </a:rPr>
              <a:t>Need for more research as the long-term brain developmental outcomes are scarce</a:t>
            </a:r>
            <a:endParaRPr lang="en-US" sz="1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5F6B9F-2554-40B4-986D-5DAACD4319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8291"/>
            <a:ext cx="12192000" cy="2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5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2EF23C-F686-4168-9758-74EF39A3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53229"/>
            <a:ext cx="9989382" cy="1080937"/>
          </a:xfrm>
        </p:spPr>
        <p:txBody>
          <a:bodyPr/>
          <a:lstStyle/>
          <a:p>
            <a:r>
              <a:rPr lang="en-US" dirty="0"/>
              <a:t>How can social media affect teenagers’ mental health?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E5FB3-928A-4EC1-BBBE-3686EE523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350" y="2105912"/>
            <a:ext cx="4472327" cy="693135"/>
          </a:xfrm>
        </p:spPr>
        <p:txBody>
          <a:bodyPr/>
          <a:lstStyle/>
          <a:p>
            <a:pPr algn="ctr"/>
            <a:r>
              <a:rPr lang="en-US" dirty="0"/>
              <a:t>The Upsides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73C47-9A58-4FA3-87F6-C7DB89B41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22" y="2875280"/>
            <a:ext cx="4698355" cy="3229491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Good source for socialization in the teenage years </a:t>
            </a:r>
          </a:p>
          <a:p>
            <a:r>
              <a:rPr lang="en-US" sz="1900" dirty="0"/>
              <a:t>People who struggle w/ social skills or social anxiety might benefit from connecting through social media </a:t>
            </a:r>
          </a:p>
          <a:p>
            <a:r>
              <a:rPr lang="en-US" sz="1900" dirty="0"/>
              <a:t>Keeps the line of communication open with others</a:t>
            </a:r>
          </a:p>
          <a:p>
            <a:r>
              <a:rPr lang="en-US" sz="1900" dirty="0"/>
              <a:t>Can bring attention to current issues in society or form online communities</a:t>
            </a:r>
          </a:p>
          <a:p>
            <a:r>
              <a:rPr lang="en-US" sz="1900" dirty="0"/>
              <a:t>Teens can find support and friendships through supportive online groups</a:t>
            </a:r>
          </a:p>
          <a:p>
            <a:pPr lvl="1"/>
            <a:r>
              <a:rPr lang="en-US" sz="1900" dirty="0"/>
              <a:t>Can include teens in marginalized groups</a:t>
            </a:r>
          </a:p>
          <a:p>
            <a:pPr marL="457200" lvl="1" indent="0">
              <a:buNone/>
            </a:pPr>
            <a:endParaRPr lang="en-US" sz="1900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708A2A-AD6F-4DEA-A8B1-65720C86F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0154" y="2105912"/>
            <a:ext cx="4474028" cy="692076"/>
          </a:xfrm>
        </p:spPr>
        <p:txBody>
          <a:bodyPr/>
          <a:lstStyle/>
          <a:p>
            <a:pPr algn="ctr"/>
            <a:r>
              <a:rPr lang="en-US" dirty="0"/>
              <a:t>The Downsides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1EE694-0D06-482D-8088-1605E55CF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94123" y="2875280"/>
            <a:ext cx="4700059" cy="349504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Focus is on number of likes</a:t>
            </a:r>
          </a:p>
          <a:p>
            <a:r>
              <a:rPr lang="en-US" sz="1600" dirty="0"/>
              <a:t>Can lead to </a:t>
            </a:r>
            <a:r>
              <a:rPr lang="en-US" sz="1600" dirty="0" err="1"/>
              <a:t>cyberbulling</a:t>
            </a:r>
            <a:endParaRPr lang="en-US" sz="1600" dirty="0"/>
          </a:p>
          <a:p>
            <a:r>
              <a:rPr lang="en-US" sz="1600" dirty="0"/>
              <a:t>Making comparisons</a:t>
            </a:r>
          </a:p>
          <a:p>
            <a:r>
              <a:rPr lang="en-US" sz="1600" dirty="0"/>
              <a:t>“Fake friends”</a:t>
            </a:r>
          </a:p>
          <a:p>
            <a:r>
              <a:rPr lang="en-US" sz="1600" dirty="0"/>
              <a:t>Less in-person face time</a:t>
            </a:r>
          </a:p>
          <a:p>
            <a:r>
              <a:rPr lang="en-US" sz="1600" dirty="0"/>
              <a:t>Sleep deprivation</a:t>
            </a:r>
          </a:p>
          <a:p>
            <a:r>
              <a:rPr lang="en-US" sz="1600" dirty="0"/>
              <a:t>Possibility of anxiety-inducing situations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Social media activity (self-reported frequency of checking accounts &amp; number of accounts) is “positively related to </a:t>
            </a:r>
            <a:r>
              <a:rPr lang="en-US" sz="1600" dirty="0" err="1"/>
              <a:t>FoMO</a:t>
            </a:r>
            <a:r>
              <a:rPr lang="en-US" sz="1600" dirty="0"/>
              <a:t> and loneliness”; also related to “parent-reported hyperactivity/impulsivity, anxiety, and depression” (Barry, </a:t>
            </a:r>
            <a:r>
              <a:rPr lang="en-US" sz="1600" dirty="0" err="1"/>
              <a:t>Sidoti</a:t>
            </a:r>
            <a:r>
              <a:rPr lang="en-US" sz="1600" dirty="0"/>
              <a:t>, Briggs, Reiter, &amp; Lindsey, pg. 8). </a:t>
            </a:r>
          </a:p>
        </p:txBody>
      </p:sp>
    </p:spTree>
    <p:extLst>
      <p:ext uri="{BB962C8B-B14F-4D97-AF65-F5344CB8AC3E}">
        <p14:creationId xmlns:p14="http://schemas.microsoft.com/office/powerpoint/2010/main" val="20091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pic>
        <p:nvPicPr>
          <p:cNvPr id="4" name="dRl8EIhrQj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03202" y="2418639"/>
            <a:ext cx="6855177" cy="38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1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F514A9-A9E5-4688-90F9-1D79B6F2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What do I do with this information?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5D4230-6176-4691-89E8-414EE200A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Below are some things teenagers can do if they wish to help control the way in which social media affects their development/mental health.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Set limits to own social media use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Turn off phone before going to bed and/or stop use awhile before bed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Keep focus on in-person relationships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Make more time for social interactions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Remember – social media is not reality and peer rejection is not the end of the world </a:t>
            </a:r>
            <a:r>
              <a:rPr lang="en-US" sz="1300" dirty="0">
                <a:solidFill>
                  <a:srgbClr val="FFFFFF"/>
                </a:solidFill>
              </a:rPr>
              <a:t>(even though it can sometimes feel like it)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Set time aside for routine self-care strategies or doing things you enjoy</a:t>
            </a:r>
          </a:p>
        </p:txBody>
      </p:sp>
    </p:spTree>
    <p:extLst>
      <p:ext uri="{BB962C8B-B14F-4D97-AF65-F5344CB8AC3E}">
        <p14:creationId xmlns:p14="http://schemas.microsoft.com/office/powerpoint/2010/main" val="185110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Fast</a:t>
            </a:r>
            <a:endParaRPr lang="en-US" dirty="0"/>
          </a:p>
        </p:txBody>
      </p:sp>
      <p:pic>
        <p:nvPicPr>
          <p:cNvPr id="4" name="gM3KIvZO5o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04423" y="2451998"/>
            <a:ext cx="5959918" cy="33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5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D876-0163-4204-9CA0-9EC2FAE4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Questions/Comments?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93EDB-991E-4FCA-A43C-4F7E9B14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6298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 for coming!</a:t>
            </a:r>
          </a:p>
        </p:txBody>
      </p:sp>
    </p:spTree>
    <p:extLst>
      <p:ext uri="{BB962C8B-B14F-4D97-AF65-F5344CB8AC3E}">
        <p14:creationId xmlns:p14="http://schemas.microsoft.com/office/powerpoint/2010/main" val="27505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46D-7A66-4379-8A48-75944B0B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D6410-061D-4EC2-B70B-C706B26B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03120"/>
            <a:ext cx="9613861" cy="3833069"/>
          </a:xfrm>
        </p:spPr>
        <p:txBody>
          <a:bodyPr>
            <a:normAutofit/>
          </a:bodyPr>
          <a:lstStyle/>
          <a:p>
            <a:r>
              <a:rPr lang="en-US" sz="2000" dirty="0"/>
              <a:t>Barry, C., </a:t>
            </a:r>
            <a:r>
              <a:rPr lang="en-US" sz="2000" dirty="0" err="1"/>
              <a:t>Sidoti</a:t>
            </a:r>
            <a:r>
              <a:rPr lang="en-US" sz="2000" dirty="0"/>
              <a:t>, C., Briggs, S., Reiter, S., &amp; Lindsey, R. (2017). Adolescent social media use and mental health from adolescent and parent perspectives. </a:t>
            </a:r>
            <a:r>
              <a:rPr lang="en-US" sz="2000" i="1" dirty="0"/>
              <a:t>Journal of Adolescence</a:t>
            </a:r>
            <a:r>
              <a:rPr lang="en-US" sz="2000" dirty="0"/>
              <a:t>, 61(1), 1-11. Retrieved from </a:t>
            </a:r>
            <a:r>
              <a:rPr lang="en-US" sz="2000" dirty="0">
                <a:hlinkClick r:id="rId2"/>
              </a:rPr>
              <a:t>https://www-sciencedirect-com.ezproxy1.lib.asu.edu/science/article/pii/S0140197117301318</a:t>
            </a:r>
            <a:endParaRPr lang="en-US" sz="2000" dirty="0"/>
          </a:p>
          <a:p>
            <a:r>
              <a:rPr lang="en-US" sz="2000" dirty="0"/>
              <a:t>Crone, E. &amp; </a:t>
            </a:r>
            <a:r>
              <a:rPr lang="en-US" sz="2000" dirty="0" err="1"/>
              <a:t>Konjin</a:t>
            </a:r>
            <a:r>
              <a:rPr lang="en-US" sz="2000" dirty="0"/>
              <a:t>, E. (2018). Media use and brain development during adolescence. </a:t>
            </a:r>
            <a:r>
              <a:rPr lang="en-US" sz="2000" i="1" dirty="0"/>
              <a:t>Nature Communications</a:t>
            </a:r>
            <a:r>
              <a:rPr lang="en-US" sz="2000" dirty="0"/>
              <a:t>, 9(1), 1-10. </a:t>
            </a:r>
            <a:r>
              <a:rPr lang="en-US" sz="2000" dirty="0" err="1"/>
              <a:t>doi</a:t>
            </a:r>
            <a:r>
              <a:rPr lang="en-US" sz="2000" dirty="0"/>
              <a:t>: 10.1038/s41467-018-03126-x </a:t>
            </a:r>
          </a:p>
          <a:p>
            <a:r>
              <a:rPr lang="en-US" sz="2000" dirty="0"/>
              <a:t>Hurley, K. (2019). Social media and teens: How does social media affect teenagers’ mental health. Retrieved from </a:t>
            </a:r>
            <a:r>
              <a:rPr lang="en-US" sz="2000" dirty="0">
                <a:hlinkClick r:id="rId3"/>
              </a:rPr>
              <a:t>https://www.psycom.net/social-media-teen-mental-health</a:t>
            </a:r>
            <a:r>
              <a:rPr lang="en-US" sz="2000" dirty="0"/>
              <a:t> 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4779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2173358"/>
            <a:ext cx="4698355" cy="3762830"/>
          </a:xfrm>
        </p:spPr>
        <p:txBody>
          <a:bodyPr>
            <a:normAutofit/>
          </a:bodyPr>
          <a:lstStyle/>
          <a:p>
            <a:r>
              <a:rPr lang="en-US" dirty="0" smtClean="0"/>
              <a:t>Speaker: Miss</a:t>
            </a:r>
            <a:r>
              <a:rPr lang="en-US" dirty="0"/>
              <a:t>. Julianne- HHS Social Worker</a:t>
            </a:r>
          </a:p>
          <a:p>
            <a:r>
              <a:rPr lang="en-US" dirty="0"/>
              <a:t>Room: </a:t>
            </a:r>
            <a:r>
              <a:rPr lang="en-US" dirty="0" smtClean="0"/>
              <a:t>H127D</a:t>
            </a:r>
          </a:p>
          <a:p>
            <a:r>
              <a:rPr lang="en-US" dirty="0" smtClean="0"/>
              <a:t>Volunteer/Extra Credit forms passed out at the end</a:t>
            </a:r>
          </a:p>
          <a:p>
            <a:r>
              <a:rPr lang="en-US" dirty="0"/>
              <a:t>I</a:t>
            </a:r>
            <a:r>
              <a:rPr lang="en-US" dirty="0" smtClean="0"/>
              <a:t> would like to meet you!</a:t>
            </a:r>
          </a:p>
          <a:p>
            <a:pPr lvl="1"/>
            <a:r>
              <a:rPr lang="en-US" dirty="0" smtClean="0"/>
              <a:t>Your name, grade, something you like or dislike about social media?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Expectations: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Be respectful</a:t>
            </a:r>
          </a:p>
          <a:p>
            <a:r>
              <a:rPr lang="en-US" dirty="0" smtClean="0"/>
              <a:t>Phones for emergency only</a:t>
            </a:r>
          </a:p>
          <a:p>
            <a:r>
              <a:rPr lang="en-US" dirty="0" smtClean="0"/>
              <a:t>No side chatter </a:t>
            </a:r>
          </a:p>
          <a:p>
            <a:r>
              <a:rPr lang="en-US" dirty="0" smtClean="0"/>
              <a:t>Be supportive to one another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618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15B04-AEA6-47E6-9FC1-571DC0B3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What’s going on inside my brain right now?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28F9F2-12D2-4D6A-9DBB-B95D78D57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500" dirty="0"/>
              <a:t>Video: </a:t>
            </a:r>
            <a:r>
              <a:rPr lang="en-US" sz="2500" dirty="0">
                <a:hlinkClick r:id="rId5"/>
              </a:rPr>
              <a:t>Teen Brain HD</a:t>
            </a:r>
            <a:endParaRPr lang="en-US" sz="2500" dirty="0"/>
          </a:p>
        </p:txBody>
      </p:sp>
      <p:pic>
        <p:nvPicPr>
          <p:cNvPr id="10" name="Graphic 9" descr="Brain">
            <a:extLst>
              <a:ext uri="{FF2B5EF4-FFF2-40B4-BE49-F238E27FC236}">
                <a16:creationId xmlns:a16="http://schemas.microsoft.com/office/drawing/2014/main" id="{848D1877-0C10-433F-A5F6-A1409EC8D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21909" y="640080"/>
            <a:ext cx="5577840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752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smtClean="0"/>
              <a:t>Facts About the Teenage Brain</a:t>
            </a:r>
            <a:endParaRPr lang="en-US" sz="2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7747D-3F3D-4E3B-8A20-58F4F0C84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4063" y="1275510"/>
            <a:ext cx="6516561" cy="5513771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New Thinking Skills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Increase in brain matter, interconnected and gains processing power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-Start to be able to make decisions like an adult (but can be influenced by emotions since the prefrontal cortex is not fully developed)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Intense Emotions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Due to hormonal changes and changes in the limbic system, may rise intense experiences of rage, fear, aggression, excitement, and attraction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600" b="1" dirty="0" smtClean="0">
                <a:solidFill>
                  <a:schemeClr val="bg1"/>
                </a:solidFill>
              </a:rPr>
              <a:t>Peer Pleasure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-Peer approval has been shown to be highly rewarding in the teen brain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-Teens are more likely to take risks when other teens are around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Measuring Risk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Teens need higher doses of risk to feel the same amount of rush adults do due to the development of the prefrontal cortex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May make teens vulnerable to engaging in risky behaviors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Parents should be there to limit those risky behaviors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600" b="1" dirty="0" smtClean="0">
                <a:solidFill>
                  <a:schemeClr val="bg1"/>
                </a:solidFill>
              </a:rPr>
              <a:t>“I am the Center of the Universe”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Hormonal changes at puberty have a huge impact on the brain, linking to feeling self conscious (making an adolescent feeling like everyone is watching him or her)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Feelings peak around 15 years old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-First time seeing self in the world. Example: Asking self What kind of person do I want to be and what type of place do I want the world to be?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500" dirty="0" smtClean="0">
              <a:solidFill>
                <a:srgbClr val="FFCC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FFCC00"/>
              </a:solidFill>
            </a:endParaRPr>
          </a:p>
          <a:p>
            <a:pPr algn="ctr"/>
            <a:endParaRPr lang="en-US" sz="2500" dirty="0">
              <a:solidFill>
                <a:srgbClr val="FFCC00"/>
              </a:solidFill>
            </a:endParaRPr>
          </a:p>
          <a:p>
            <a:pPr algn="ctr"/>
            <a:endParaRPr lang="en-US" sz="2500" dirty="0" smtClean="0">
              <a:solidFill>
                <a:srgbClr val="FFCC00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A1344F0-ED98-4CB6-B4E9-EB3FB4AC4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89499" y="2180206"/>
            <a:ext cx="4456883" cy="2943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FFFE94-923A-404B-9775-79837BDE6132}"/>
              </a:ext>
            </a:extLst>
          </p:cNvPr>
          <p:cNvSpPr txBox="1"/>
          <p:nvPr/>
        </p:nvSpPr>
        <p:spPr>
          <a:xfrm>
            <a:off x="7400925" y="6580605"/>
            <a:ext cx="4210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thediagonal.com/2012/01/31/inside-the-weird-teenage-brai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000">
              <a:schemeClr val="bg2">
                <a:tint val="96000"/>
                <a:shade val="100000"/>
                <a:hueMod val="270000"/>
                <a:satMod val="200000"/>
                <a:lumMod val="79000"/>
                <a:lumOff val="21000"/>
              </a:schemeClr>
            </a:gs>
            <a:gs pos="59000">
              <a:schemeClr val="bg2">
                <a:shade val="100000"/>
                <a:hueMod val="100000"/>
                <a:satMod val="110000"/>
                <a:lumMod val="130000"/>
              </a:schemeClr>
            </a:gs>
            <a:gs pos="94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977794"/>
            <a:ext cx="5041628" cy="45515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Do you ever say something that came out of nowhere?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 you ever say something without thinking?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 you ever feel like your parents don’t understand you?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 you ever feel extreme peer pressure?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 you ever feel like your emotions are out of control?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 you ever take big risks?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 you have trouble waking up/falling asleep?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2824" y="-1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Is it me too?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4D700-E1E0-4922-AF89-5493C5DF0476}"/>
              </a:ext>
            </a:extLst>
          </p:cNvPr>
          <p:cNvSpPr txBox="1"/>
          <p:nvPr/>
        </p:nvSpPr>
        <p:spPr>
          <a:xfrm rot="20068143">
            <a:off x="6699637" y="2224539"/>
            <a:ext cx="4784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Then you might have a case of the…TEENAGE BRAIN!!!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6FB45-C405-4E23-A6F4-E647C4089CA3}"/>
              </a:ext>
            </a:extLst>
          </p:cNvPr>
          <p:cNvSpPr txBox="1"/>
          <p:nvPr/>
        </p:nvSpPr>
        <p:spPr>
          <a:xfrm rot="20063879">
            <a:off x="9409970" y="3026460"/>
            <a:ext cx="2984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too shall pass…eventually.</a:t>
            </a:r>
          </a:p>
        </p:txBody>
      </p:sp>
    </p:spTree>
    <p:extLst>
      <p:ext uri="{BB962C8B-B14F-4D97-AF65-F5344CB8AC3E}">
        <p14:creationId xmlns:p14="http://schemas.microsoft.com/office/powerpoint/2010/main" val="2215118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ffWFd_6bJ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64524" y="2471191"/>
            <a:ext cx="6295697" cy="35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&amp; Cons to Social Media Activity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" y="2336800"/>
            <a:ext cx="10604938" cy="4127062"/>
          </a:xfrm>
        </p:spPr>
      </p:pic>
    </p:spTree>
    <p:extLst>
      <p:ext uri="{BB962C8B-B14F-4D97-AF65-F5344CB8AC3E}">
        <p14:creationId xmlns:p14="http://schemas.microsoft.com/office/powerpoint/2010/main" val="266596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Footprint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 flipH="1" flipV="1">
            <a:off x="5820154" y="6187542"/>
            <a:ext cx="408368" cy="12049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4070" y="2085520"/>
            <a:ext cx="4954607" cy="3850668"/>
          </a:xfrm>
        </p:spPr>
        <p:txBody>
          <a:bodyPr>
            <a:normAutofit/>
          </a:bodyPr>
          <a:lstStyle/>
          <a:p>
            <a:r>
              <a:rPr lang="en-US" dirty="0" smtClean="0"/>
              <a:t>What is it?</a:t>
            </a:r>
          </a:p>
          <a:p>
            <a:pPr lvl="1"/>
            <a:r>
              <a:rPr lang="en-US" sz="1800" dirty="0" smtClean="0"/>
              <a:t>It's </a:t>
            </a:r>
            <a:r>
              <a:rPr lang="en-US" sz="1800" dirty="0"/>
              <a:t>what's left behind as you casually browse the web, post on social media or even type into a chat service. </a:t>
            </a:r>
            <a:r>
              <a:rPr lang="en-US" sz="1800" dirty="0" smtClean="0"/>
              <a:t>The </a:t>
            </a:r>
            <a:r>
              <a:rPr lang="en-US" sz="1800" dirty="0"/>
              <a:t>websites you visit, the news posts you comment on, the comments you leave on social media platforms— each of these items come together to create a portrait of your online life.</a:t>
            </a:r>
            <a:endParaRPr lang="en-US" sz="1800" dirty="0" smtClean="0"/>
          </a:p>
          <a:p>
            <a:r>
              <a:rPr lang="en-US" dirty="0" smtClean="0"/>
              <a:t>Social Media is not going away!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How to Improve Your digital footprint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 smart when Web Browsing </a:t>
            </a:r>
          </a:p>
          <a:p>
            <a:pPr lvl="1"/>
            <a:r>
              <a:rPr lang="en-US" dirty="0" smtClean="0"/>
              <a:t>Don’t visit sites that make you nervous or unsure what you are looking at </a:t>
            </a:r>
          </a:p>
          <a:p>
            <a:r>
              <a:rPr lang="en-US" dirty="0" smtClean="0"/>
              <a:t>Turn on your Social Media Privacy </a:t>
            </a:r>
          </a:p>
          <a:p>
            <a:pPr lvl="1"/>
            <a:r>
              <a:rPr lang="en-US" dirty="0" smtClean="0"/>
              <a:t>Approve only people you know</a:t>
            </a:r>
          </a:p>
          <a:p>
            <a:r>
              <a:rPr lang="en-US" dirty="0" smtClean="0"/>
              <a:t>Be responsible on </a:t>
            </a:r>
            <a:r>
              <a:rPr lang="en-US" dirty="0" err="1" smtClean="0"/>
              <a:t>Socia</a:t>
            </a:r>
            <a:r>
              <a:rPr lang="en-US" dirty="0" smtClean="0"/>
              <a:t> Media</a:t>
            </a:r>
          </a:p>
          <a:p>
            <a:pPr lvl="1"/>
            <a:r>
              <a:rPr lang="en-US" dirty="0" smtClean="0"/>
              <a:t>Don’t disclose personal information &amp; think before you post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8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on the Brain &amp; Social Media </a:t>
            </a:r>
            <a:endParaRPr lang="en-US" dirty="0"/>
          </a:p>
        </p:txBody>
      </p:sp>
      <p:pic>
        <p:nvPicPr>
          <p:cNvPr id="10" name="7RY3gSdKRn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15313" y="2419257"/>
            <a:ext cx="7126110" cy="40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632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1115</Words>
  <Application>Microsoft Office PowerPoint</Application>
  <PresentationFormat>Widescreen</PresentationFormat>
  <Paragraphs>107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Trebuchet MS</vt:lpstr>
      <vt:lpstr>Wingdings</vt:lpstr>
      <vt:lpstr>Berlin</vt:lpstr>
      <vt:lpstr>Teen Brain Development &amp; Social Media</vt:lpstr>
      <vt:lpstr>Welcome!</vt:lpstr>
      <vt:lpstr>What’s going on inside my brain right now?</vt:lpstr>
      <vt:lpstr>Facts About the Teenage Brain</vt:lpstr>
      <vt:lpstr>Is it me too?</vt:lpstr>
      <vt:lpstr>PowerPoint Presentation</vt:lpstr>
      <vt:lpstr>Pros &amp; Cons to Social Media Activity</vt:lpstr>
      <vt:lpstr>Digital Footprint </vt:lpstr>
      <vt:lpstr>Research on the Brain &amp; Social Media </vt:lpstr>
      <vt:lpstr>How does social media influence teenagers’ brain development?</vt:lpstr>
      <vt:lpstr>How can social media affect teenagers’ mental health?</vt:lpstr>
      <vt:lpstr>Social Media</vt:lpstr>
      <vt:lpstr>What do I do with this information?</vt:lpstr>
      <vt:lpstr>Social Media Fast</vt:lpstr>
      <vt:lpstr>Questions/Comments?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2019-08-15T16:38:42Z</dcterms:created>
  <dcterms:modified xsi:type="dcterms:W3CDTF">2019-08-28T00:24:11Z</dcterms:modified>
</cp:coreProperties>
</file>